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Medium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447" autoAdjust="0"/>
  </p:normalViewPr>
  <p:slideViewPr>
    <p:cSldViewPr snapToGrid="0" snapToObjects="1">
      <p:cViewPr varScale="1">
        <p:scale>
          <a:sx n="27" d="100"/>
          <a:sy n="27" d="100"/>
        </p:scale>
        <p:origin x="111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0"/>
    </p:cViewPr>
  </p:sorterViewPr>
  <p:notesViewPr>
    <p:cSldViewPr snapToGrid="0" snapToObjects="1">
      <p:cViewPr varScale="1">
        <p:scale>
          <a:sx n="30" d="100"/>
          <a:sy n="30" d="100"/>
        </p:scale>
        <p:origin x="301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76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randomBar dir="vert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4.sv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2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11" Type="http://schemas.openxmlformats.org/officeDocument/2006/relationships/image" Target="../media/image5.pn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224" y="1382845"/>
            <a:ext cx="9010327" cy="273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Network Security Fundamentals and FortiGate Integration</a:t>
            </a:r>
          </a:p>
          <a:p>
            <a:pPr>
              <a:lnSpc>
                <a:spcPts val="5550"/>
              </a:lnSpc>
            </a:pPr>
            <a:r>
              <a:rPr lang="en-US" sz="20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Project Title: Project 1 – Network Security Fundamentals and FortiGate Integration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76224" y="45210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Prepared by: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676224" y="51391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Marwan Abdalla</a:t>
            </a:r>
            <a:endParaRPr lang="en-US" sz="1750" b="1" dirty="0"/>
          </a:p>
        </p:txBody>
      </p:sp>
      <p:sp>
        <p:nvSpPr>
          <p:cNvPr id="6" name="Text 3"/>
          <p:cNvSpPr/>
          <p:nvPr/>
        </p:nvSpPr>
        <p:spPr>
          <a:xfrm>
            <a:off x="676224" y="57571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Sara Elsayed</a:t>
            </a:r>
            <a:endParaRPr lang="en-US" sz="1750" b="1" dirty="0"/>
          </a:p>
        </p:txBody>
      </p:sp>
      <p:sp>
        <p:nvSpPr>
          <p:cNvPr id="7" name="Text 4"/>
          <p:cNvSpPr/>
          <p:nvPr/>
        </p:nvSpPr>
        <p:spPr>
          <a:xfrm>
            <a:off x="676224" y="63752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Shrouq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Mohamed</a:t>
            </a:r>
            <a:endParaRPr lang="en-US" sz="1750" b="1" dirty="0"/>
          </a:p>
        </p:txBody>
      </p:sp>
      <p:sp>
        <p:nvSpPr>
          <p:cNvPr id="8" name="Text 5"/>
          <p:cNvSpPr/>
          <p:nvPr/>
        </p:nvSpPr>
        <p:spPr>
          <a:xfrm>
            <a:off x="676224" y="69933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Carol Amgad</a:t>
            </a:r>
            <a:endParaRPr lang="en-US" sz="1750" b="1" dirty="0"/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837" y="606504"/>
            <a:ext cx="13430726" cy="1478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Cybersecurity by the Numbers: The Growing Impact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599837" y="2427565"/>
            <a:ext cx="1343072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scale of the threat is the first step towards effective defense. These statistics highlight the escalating financial and operational toll of cybercrime globally.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9837" y="2980253"/>
            <a:ext cx="3196947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10.5T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1041202" y="3759875"/>
            <a:ext cx="231421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Annual Cybercrime Cost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99837" y="4130516"/>
            <a:ext cx="3196947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Projected to reach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$10.5 trillion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globally by 2025, exceeding the GDP of many countries.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010978" y="2980253"/>
            <a:ext cx="319706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$4.45M</a:t>
            </a:r>
            <a:endParaRPr lang="en-US" sz="4450" dirty="0"/>
          </a:p>
        </p:txBody>
      </p:sp>
      <p:sp>
        <p:nvSpPr>
          <p:cNvPr id="8" name="Text 6"/>
          <p:cNvSpPr/>
          <p:nvPr/>
        </p:nvSpPr>
        <p:spPr>
          <a:xfrm>
            <a:off x="4538186" y="3759875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Average Breach Cost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4010978" y="4130516"/>
            <a:ext cx="319706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global average cost of a data breach is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$4.45 million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 record high.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422237" y="2980253"/>
            <a:ext cx="319706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277 Days</a:t>
            </a:r>
            <a:endParaRPr lang="en-US" sz="4450" dirty="0"/>
          </a:p>
        </p:txBody>
      </p:sp>
      <p:sp>
        <p:nvSpPr>
          <p:cNvPr id="11" name="Text 9"/>
          <p:cNvSpPr/>
          <p:nvPr/>
        </p:nvSpPr>
        <p:spPr>
          <a:xfrm>
            <a:off x="7949446" y="3759875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Breach Lifecycle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422237" y="4130516"/>
            <a:ext cx="31970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 average, it takes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277 days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identify and contain a data breach, leaving ample time for damage.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10833497" y="2980253"/>
            <a:ext cx="319706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15%</a:t>
            </a:r>
            <a:endParaRPr lang="en-US" sz="4450" dirty="0"/>
          </a:p>
        </p:txBody>
      </p:sp>
      <p:sp>
        <p:nvSpPr>
          <p:cNvPr id="14" name="Text 12"/>
          <p:cNvSpPr/>
          <p:nvPr/>
        </p:nvSpPr>
        <p:spPr>
          <a:xfrm>
            <a:off x="11357967" y="3759875"/>
            <a:ext cx="214812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Attack Volume Growth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0833497" y="4130516"/>
            <a:ext cx="31970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Cyberattacks are increasing by an estimated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15% year-over-year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globally, showing no signs of slowing down.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4010978" y="5381863"/>
            <a:ext cx="319706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70%</a:t>
            </a:r>
            <a:endParaRPr lang="en-US" sz="4450" dirty="0"/>
          </a:p>
        </p:txBody>
      </p:sp>
      <p:sp>
        <p:nvSpPr>
          <p:cNvPr id="17" name="Text 15"/>
          <p:cNvSpPr/>
          <p:nvPr/>
        </p:nvSpPr>
        <p:spPr>
          <a:xfrm>
            <a:off x="4010978" y="6161484"/>
            <a:ext cx="3197066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Organizations Hit by Ransomware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4010978" y="6800017"/>
            <a:ext cx="3197066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Approximately </a:t>
            </a: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70% of organizations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worldwide have been affected by ransomware in the past year.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422237" y="5381863"/>
            <a:ext cx="319706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3.8B</a:t>
            </a:r>
            <a:endParaRPr lang="en-US" sz="4450" dirty="0"/>
          </a:p>
        </p:txBody>
      </p:sp>
      <p:sp>
        <p:nvSpPr>
          <p:cNvPr id="20" name="Text 18"/>
          <p:cNvSpPr/>
          <p:nvPr/>
        </p:nvSpPr>
        <p:spPr>
          <a:xfrm>
            <a:off x="7949446" y="6161484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Records Exposed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422237" y="6532126"/>
            <a:ext cx="319706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3.8 billion records</a:t>
            </a: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were exposed in major data breaches in 2023 alone.</a:t>
            </a:r>
            <a:endParaRPr lang="en-US" sz="13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0DC994-3D38-5206-4D96-A1D0E9AD2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893" y="7622977"/>
            <a:ext cx="2391507" cy="5486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423" y="638532"/>
            <a:ext cx="9302353" cy="47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0"/>
              </a:lnSpc>
            </a:pPr>
            <a:r>
              <a:rPr lang="en-US" sz="3200" b="1" dirty="0">
                <a:solidFill>
                  <a:schemeClr val="bg1"/>
                </a:solidFill>
              </a:rPr>
              <a:t>Conclusion of </a:t>
            </a:r>
            <a:r>
              <a:rPr lang="en-US" sz="2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Evolution of Cyber Threats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30423" y="1415296"/>
            <a:ext cx="13569553" cy="6175653"/>
          </a:xfrm>
          <a:prstGeom prst="roundRect">
            <a:avLst>
              <a:gd name="adj" fmla="val 103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538043" y="1422916"/>
            <a:ext cx="13554313" cy="4336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89848" y="1521381"/>
            <a:ext cx="189452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Threat Category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082177" y="1521381"/>
            <a:ext cx="189452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Era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470696" y="1521381"/>
            <a:ext cx="189452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Impacts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0859214" y="1521381"/>
            <a:ext cx="189452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Mitigation Strategies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538043" y="1856542"/>
            <a:ext cx="13554313" cy="11059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89848" y="1955006"/>
            <a:ext cx="308157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Malware (Viruses, Trojans)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4082177" y="1955006"/>
            <a:ext cx="307776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Digital Age (1980s-2000s)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470696" y="1955006"/>
            <a:ext cx="307776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corruption, system compromise, performance degradation.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0859214" y="1955006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Antivirus, regular updates, user education.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538043" y="2962513"/>
            <a:ext cx="13554313" cy="802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89848" y="3060978"/>
            <a:ext cx="308157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DDoS (Distributed Denial-of-Service)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4082177" y="3060978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Continual Threat (Late 1990s-Present)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470696" y="3060978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unavailability, operational disruption.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0859214" y="3060978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DDoS mitigation services, traffic filtering, CDNs.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538043" y="3765471"/>
            <a:ext cx="13554313" cy="802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89848" y="3863935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&amp; Application Exploits (SQLi, Phishing, MITM, Botnets)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4082177" y="3863935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Exploitation Era (Late 1990s-Present)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470696" y="3863935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breaches, credential theft, system control, service abuse.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0859214" y="3863935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validation, WAFs, user training, MFA, encryption.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538043" y="4568428"/>
            <a:ext cx="13554313" cy="11059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89848" y="4666893"/>
            <a:ext cx="308157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Threats &amp; Exploits (Ransomware, APTs, Zero-Day, Supply Chain)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4082177" y="4666893"/>
            <a:ext cx="307776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&amp; Evolving (2010s-Present)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470696" y="4666893"/>
            <a:ext cx="307776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encryption/theft, operational shutdowns, espionage, widespread compromise.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10859214" y="4666893"/>
            <a:ext cx="308157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Backups, EDR, threat intelligence, least privilege, vendor risk management.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538043" y="5674400"/>
            <a:ext cx="13554313" cy="802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9848" y="5772864"/>
            <a:ext cx="308157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 &amp; API Vulnerabilities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4082177" y="5772864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Emerging Digital Infrastructure (Late 2010s-Present)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470696" y="5772864"/>
            <a:ext cx="307776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exposure, unauthorized access, resource hijacking.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10859214" y="5772864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CSPM, automated audits, API gateways, strong authentication.</a:t>
            </a:r>
            <a:endParaRPr lang="en-US" sz="1450" dirty="0"/>
          </a:p>
        </p:txBody>
      </p:sp>
      <p:sp>
        <p:nvSpPr>
          <p:cNvPr id="34" name="Shape 32"/>
          <p:cNvSpPr/>
          <p:nvPr/>
        </p:nvSpPr>
        <p:spPr>
          <a:xfrm>
            <a:off x="538043" y="6477357"/>
            <a:ext cx="13554313" cy="11059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9848" y="6575822"/>
            <a:ext cx="3081576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&amp; Emerging Threats (AI-Powered, Quantum)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4082177" y="6575822"/>
            <a:ext cx="307776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Near Future (Present-Future)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7470696" y="6575822"/>
            <a:ext cx="307776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Sophisticated social engineering, enhanced evasion, crypto compromise.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10859214" y="6575822"/>
            <a:ext cx="3081576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defense, post-quantum crypto research, continuous learning.</a:t>
            </a:r>
            <a:endParaRPr lang="en-US" sz="145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AC177E7-B9F4-2710-F453-01A1D0909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002" y="7619986"/>
            <a:ext cx="2124371" cy="52394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50"/>
                            </p:stCondLst>
                            <p:childTnLst>
                              <p:par>
                                <p:cTn id="9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250"/>
                            </p:stCondLst>
                            <p:childTnLst>
                              <p:par>
                                <p:cTn id="1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Evolution of Cyber Threats: A Detailed Analysis (1980–2025)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examines the historical progression, current state, and future challenges of cybersecurity, detailing key threats, their impact, and essential mitigation strategies.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6A8BC-0BE2-F5B3-0F5D-15C351FA6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061" y="7606678"/>
            <a:ext cx="2124371" cy="52394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781645"/>
            <a:ext cx="792444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Chapter 1: The Early Ages of Digital Vulnerability (1980s–2000s)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771644" y="1897618"/>
            <a:ext cx="4215408" cy="4365546"/>
          </a:xfrm>
          <a:prstGeom prst="roundRect">
            <a:avLst>
              <a:gd name="adj" fmla="val 3471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71644" y="1867138"/>
            <a:ext cx="4215408" cy="121920"/>
          </a:xfrm>
          <a:prstGeom prst="roundRect">
            <a:avLst>
              <a:gd name="adj" fmla="val 7595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48592" y="1566982"/>
            <a:ext cx="661392" cy="661392"/>
          </a:xfrm>
          <a:prstGeom prst="roundRect">
            <a:avLst>
              <a:gd name="adj" fmla="val 138254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6950" y="1765340"/>
            <a:ext cx="264557" cy="2645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2509" y="2448758"/>
            <a:ext cx="3713678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Viruses &amp; Worms (Classic Malware)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22509" y="3269933"/>
            <a:ext cx="3713678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Emerged: 1980s–1990s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22509" y="3754993"/>
            <a:ext cx="371367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Sample Impacts: Significant disruption, data loss, and mass network infections.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2509" y="4945618"/>
            <a:ext cx="371367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Antivirus software, regular system patching, and careful network segmentation.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5207437" y="1897618"/>
            <a:ext cx="4215408" cy="4365546"/>
          </a:xfrm>
          <a:prstGeom prst="roundRect">
            <a:avLst>
              <a:gd name="adj" fmla="val 3471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207437" y="1867138"/>
            <a:ext cx="4215408" cy="121920"/>
          </a:xfrm>
          <a:prstGeom prst="roundRect">
            <a:avLst>
              <a:gd name="adj" fmla="val 7595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984385" y="1566982"/>
            <a:ext cx="661392" cy="661392"/>
          </a:xfrm>
          <a:prstGeom prst="roundRect">
            <a:avLst>
              <a:gd name="adj" fmla="val 138254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743" y="1765340"/>
            <a:ext cx="264557" cy="26455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58301" y="244875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Trojans &amp; Backdoors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5458301" y="2925485"/>
            <a:ext cx="3713678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Emerged: 1990s–2000s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5458301" y="3410545"/>
            <a:ext cx="371367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Sample Impacts: Corporate espionage, large-scale data leaks, and unauthorized system access.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5458301" y="4601170"/>
            <a:ext cx="371367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Endpoint protection, behavior-based antivirus, and essential employee security training.</a:t>
            </a:r>
            <a:endParaRPr lang="en-US" sz="1700" dirty="0"/>
          </a:p>
        </p:txBody>
      </p:sp>
      <p:sp>
        <p:nvSpPr>
          <p:cNvPr id="19" name="Shape 15"/>
          <p:cNvSpPr/>
          <p:nvPr/>
        </p:nvSpPr>
        <p:spPr>
          <a:xfrm>
            <a:off x="9643229" y="1897618"/>
            <a:ext cx="4215408" cy="4365546"/>
          </a:xfrm>
          <a:prstGeom prst="roundRect">
            <a:avLst>
              <a:gd name="adj" fmla="val 3471"/>
            </a:avLst>
          </a:prstGeom>
          <a:solidFill>
            <a:srgbClr val="000018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9643229" y="1867138"/>
            <a:ext cx="4215408" cy="121920"/>
          </a:xfrm>
          <a:prstGeom prst="roundRect">
            <a:avLst>
              <a:gd name="adj" fmla="val 7595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11420177" y="1566982"/>
            <a:ext cx="661392" cy="661392"/>
          </a:xfrm>
          <a:prstGeom prst="roundRect">
            <a:avLst>
              <a:gd name="adj" fmla="val 138254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8535" y="1765340"/>
            <a:ext cx="264557" cy="264557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94094" y="2448758"/>
            <a:ext cx="311955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Denial-of-Service &amp; DDoS</a:t>
            </a:r>
            <a:endParaRPr lang="en-US" sz="2150" dirty="0"/>
          </a:p>
        </p:txBody>
      </p:sp>
      <p:sp>
        <p:nvSpPr>
          <p:cNvPr id="24" name="Text 19"/>
          <p:cNvSpPr/>
          <p:nvPr/>
        </p:nvSpPr>
        <p:spPr>
          <a:xfrm>
            <a:off x="9894094" y="2925485"/>
            <a:ext cx="3713678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Emerged: 1990s–2000s</a:t>
            </a:r>
            <a:endParaRPr lang="en-US" sz="1700" dirty="0"/>
          </a:p>
        </p:txBody>
      </p:sp>
      <p:sp>
        <p:nvSpPr>
          <p:cNvPr id="25" name="Text 20"/>
          <p:cNvSpPr/>
          <p:nvPr/>
        </p:nvSpPr>
        <p:spPr>
          <a:xfrm>
            <a:off x="9894094" y="3410545"/>
            <a:ext cx="3713678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Sample Impacts: Critical website and service outages, leading to major financial losses and reputation damage.</a:t>
            </a:r>
            <a:endParaRPr lang="en-US" sz="1700" dirty="0"/>
          </a:p>
        </p:txBody>
      </p:sp>
      <p:sp>
        <p:nvSpPr>
          <p:cNvPr id="26" name="Text 21"/>
          <p:cNvSpPr/>
          <p:nvPr/>
        </p:nvSpPr>
        <p:spPr>
          <a:xfrm>
            <a:off x="9894094" y="4953953"/>
            <a:ext cx="371367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Implementing rate limiting, Web Application Firewalls (WAF), and specialized DDoS mitigation services.</a:t>
            </a:r>
            <a:endParaRPr lang="en-US" sz="1700" dirty="0"/>
          </a:p>
        </p:txBody>
      </p:sp>
      <p:sp>
        <p:nvSpPr>
          <p:cNvPr id="27" name="Shape 22"/>
          <p:cNvSpPr/>
          <p:nvPr/>
        </p:nvSpPr>
        <p:spPr>
          <a:xfrm>
            <a:off x="771644" y="6511171"/>
            <a:ext cx="13087112" cy="936665"/>
          </a:xfrm>
          <a:prstGeom prst="roundRect">
            <a:avLst>
              <a:gd name="adj" fmla="val 9887"/>
            </a:avLst>
          </a:prstGeom>
          <a:solidFill>
            <a:srgbClr val="0F16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029" y="6845141"/>
            <a:ext cx="275511" cy="22038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487924" y="6786562"/>
            <a:ext cx="12150447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Severity Level: High to Critical</a:t>
            </a:r>
            <a:endParaRPr lang="en-US" sz="17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FDCB85-8F8D-123E-869D-EA320B5CF6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06029" y="7654336"/>
            <a:ext cx="2124371" cy="5239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73" y="485775"/>
            <a:ext cx="5876925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Chapter 2: Web &amp; Network Exploitation (Late 1990s–2010s)</a:t>
            </a:r>
            <a:endParaRPr lang="en-US" sz="1700" dirty="0"/>
          </a:p>
        </p:txBody>
      </p:sp>
      <p:sp>
        <p:nvSpPr>
          <p:cNvPr id="4" name="Shape 1"/>
          <p:cNvSpPr/>
          <p:nvPr/>
        </p:nvSpPr>
        <p:spPr>
          <a:xfrm>
            <a:off x="618173" y="1026676"/>
            <a:ext cx="706517" cy="1406366"/>
          </a:xfrm>
          <a:prstGeom prst="roundRect">
            <a:avLst>
              <a:gd name="adj" fmla="val 3600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914" y="1597343"/>
            <a:ext cx="264914" cy="2649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01259" y="1203246"/>
            <a:ext cx="2208133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SQL Injection &amp; XSS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501259" y="1585198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Data theft and full site compromise by exploiting web application flaws.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501259" y="1973818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Defense: </a:t>
            </a:r>
            <a:r>
              <a:rPr lang="en-US" sz="1350" dirty="0">
                <a:solidFill>
                  <a:srgbClr val="5054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validation and WAF.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18173" y="2609612"/>
            <a:ext cx="706517" cy="1406366"/>
          </a:xfrm>
          <a:prstGeom prst="roundRect">
            <a:avLst>
              <a:gd name="adj" fmla="val 3600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914" y="3180278"/>
            <a:ext cx="264914" cy="2649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01259" y="2786182"/>
            <a:ext cx="294274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Social Engineering &amp; Phishing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501259" y="3168134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Credential theft, financial fraud, and Business Email Compromise (BEC).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1501259" y="3556754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Defense: </a:t>
            </a:r>
            <a:r>
              <a:rPr lang="en-US" sz="1350" dirty="0">
                <a:solidFill>
                  <a:srgbClr val="5054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MFA, employee training, and advanced email filtering.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618173" y="4192548"/>
            <a:ext cx="706517" cy="1689021"/>
          </a:xfrm>
          <a:prstGeom prst="roundRect">
            <a:avLst>
              <a:gd name="adj" fmla="val 3600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914" y="4904542"/>
            <a:ext cx="264914" cy="26491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501259" y="4369118"/>
            <a:ext cx="3029426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MITM, ARP Poisoning, Sniffing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1501259" y="4751070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Traffic hijacking and theft of credentials over unencrypted networks.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1501259" y="5139690"/>
            <a:ext cx="7024568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Defense: </a:t>
            </a:r>
            <a:r>
              <a:rPr lang="en-US" sz="1350" dirty="0">
                <a:solidFill>
                  <a:srgbClr val="5054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Mandatory encryption, Dynamic ARP Inspection (DAI), and rigorous network monitoring.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618173" y="6058138"/>
            <a:ext cx="706517" cy="1689021"/>
          </a:xfrm>
          <a:prstGeom prst="roundRect">
            <a:avLst>
              <a:gd name="adj" fmla="val 36004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914" y="6770132"/>
            <a:ext cx="264914" cy="26491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01259" y="6234708"/>
            <a:ext cx="2208133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Botnets &amp; IoT Attacks</a:t>
            </a:r>
            <a:endParaRPr lang="en-US" sz="1700" dirty="0"/>
          </a:p>
        </p:txBody>
      </p:sp>
      <p:sp>
        <p:nvSpPr>
          <p:cNvPr id="22" name="Text 15"/>
          <p:cNvSpPr/>
          <p:nvPr/>
        </p:nvSpPr>
        <p:spPr>
          <a:xfrm>
            <a:off x="1501259" y="6616660"/>
            <a:ext cx="7024568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Massive Distributed Denial-of-Service (DDoS) attacks and mass infrastructure compromise.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1501259" y="7287935"/>
            <a:ext cx="70245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Defense: IoT device hardening and removal of default passwords.</a:t>
            </a:r>
            <a:endParaRPr lang="en-US" sz="1350" dirty="0"/>
          </a:p>
        </p:txBody>
      </p:sp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846" y="526256"/>
            <a:ext cx="7023735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Modern Critical Threats (2010s–Present)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669846" y="1387435"/>
            <a:ext cx="6549628" cy="2916912"/>
          </a:xfrm>
          <a:prstGeom prst="roundRect">
            <a:avLst>
              <a:gd name="adj" fmla="val 275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68799" y="1586389"/>
            <a:ext cx="574119" cy="574119"/>
          </a:xfrm>
          <a:prstGeom prst="roundRect">
            <a:avLst>
              <a:gd name="adj" fmla="val 1592541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676" y="1744266"/>
            <a:ext cx="258366" cy="2583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8799" y="2351842"/>
            <a:ext cx="314563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Ransomware (2013–Present)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68799" y="2765703"/>
            <a:ext cx="615172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Data encryption, business interruption, and massive ransom payments.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68799" y="3492937"/>
            <a:ext cx="615172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Isolated backups and comprehensive incident response drills.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0807" y="1387435"/>
            <a:ext cx="6549747" cy="2916912"/>
          </a:xfrm>
          <a:prstGeom prst="roundRect">
            <a:avLst>
              <a:gd name="adj" fmla="val 275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609761" y="1586389"/>
            <a:ext cx="574119" cy="574119"/>
          </a:xfrm>
          <a:prstGeom prst="roundRect">
            <a:avLst>
              <a:gd name="adj" fmla="val 1592541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7637" y="1744266"/>
            <a:ext cx="258366" cy="25836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09761" y="2351842"/>
            <a:ext cx="575083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Advanced Persistent Threats (APTs) (2000s–Present)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609761" y="2765703"/>
            <a:ext cx="615184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State-sponsored espionage and sabotage.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609761" y="3186708"/>
            <a:ext cx="6151840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Sophisticated threat hunting, EDR/XDR, and zero-trust implementation.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669846" y="4495681"/>
            <a:ext cx="6549628" cy="2610683"/>
          </a:xfrm>
          <a:prstGeom prst="roundRect">
            <a:avLst>
              <a:gd name="adj" fmla="val 307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868799" y="4694634"/>
            <a:ext cx="574119" cy="574119"/>
          </a:xfrm>
          <a:prstGeom prst="roundRect">
            <a:avLst>
              <a:gd name="adj" fmla="val 1592541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676" y="4852511"/>
            <a:ext cx="258366" cy="25836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68799" y="5460087"/>
            <a:ext cx="375035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Zero-Day Exploits (2010s–Present)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868799" y="5873948"/>
            <a:ext cx="615172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Exploiting unknown vulnerabilities for sudden, wide-scale compromise.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868799" y="6601182"/>
            <a:ext cx="615172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Mitigation: Threat intelligence and behavior-based EDR.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10807" y="4495681"/>
            <a:ext cx="6549747" cy="2610683"/>
          </a:xfrm>
          <a:prstGeom prst="roundRect">
            <a:avLst>
              <a:gd name="adj" fmla="val 307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7609761" y="4694634"/>
            <a:ext cx="574119" cy="574119"/>
          </a:xfrm>
          <a:prstGeom prst="roundRect">
            <a:avLst>
              <a:gd name="adj" fmla="val 15925419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67637" y="4852511"/>
            <a:ext cx="258366" cy="258366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609761" y="5460087"/>
            <a:ext cx="402193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Supply Chain Attacks (2020–Present)</a:t>
            </a:r>
            <a:endParaRPr lang="en-US" sz="1850" dirty="0"/>
          </a:p>
        </p:txBody>
      </p:sp>
      <p:sp>
        <p:nvSpPr>
          <p:cNvPr id="25" name="Text 19"/>
          <p:cNvSpPr/>
          <p:nvPr/>
        </p:nvSpPr>
        <p:spPr>
          <a:xfrm>
            <a:off x="7609761" y="5873948"/>
            <a:ext cx="615184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Impacts: Infiltration across multiple organizations via trusted vendors.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7609761" y="6294953"/>
            <a:ext cx="6151840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Defense: Vendor audits, Software Bill of Materials (SBOM), and strict code review.</a:t>
            </a:r>
            <a:endParaRPr lang="en-US" sz="1500" dirty="0"/>
          </a:p>
        </p:txBody>
      </p:sp>
      <p:sp>
        <p:nvSpPr>
          <p:cNvPr id="27" name="Text 21"/>
          <p:cNvSpPr/>
          <p:nvPr/>
        </p:nvSpPr>
        <p:spPr>
          <a:xfrm>
            <a:off x="669846" y="7321629"/>
            <a:ext cx="13290709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8A842E-DB41-F2A8-D731-4EB98C725D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06029" y="7657825"/>
            <a:ext cx="2124371" cy="5239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127"/>
            <a:ext cx="95208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Emerging &amp; Future Cyber Risks (2010s–2025+)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659731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9467" y="2153603"/>
            <a:ext cx="318968" cy="318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1886545"/>
            <a:ext cx="2961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Cloud Misconfiguration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376964"/>
            <a:ext cx="8338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Resulting in data leaks and compliance breaches due to improper security settings.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2951440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93790" y="3080028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4569" y="3573899"/>
            <a:ext cx="318968" cy="318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API Vulnerabilities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3797260"/>
            <a:ext cx="8479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Leading to mass data exposure and logic abuse in modern application architectures.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371737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93790" y="4500324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9790" y="4994196"/>
            <a:ext cx="318968" cy="3189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727138"/>
            <a:ext cx="4296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AI-Powered Malware &amp; Deepfakes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217557"/>
            <a:ext cx="76606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rise of adaptive phishing, identity fraud, and more sophisticated attacks.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5792033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793790" y="5920621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5011" y="6595943"/>
            <a:ext cx="318968" cy="31896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147435"/>
            <a:ext cx="3663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Quantum Computing Threats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63785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to break current encryption, requiring migration to post-quantum cryptography (PQC).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AF2854-3547-F30F-983F-8E369396F6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6029" y="7670290"/>
            <a:ext cx="2124371" cy="5239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839" y="483275"/>
            <a:ext cx="11730633" cy="757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Comprehensive Mitigation &amp; Best Practices</a:t>
            </a:r>
            <a:endParaRPr lang="en-US" sz="4750" dirty="0"/>
          </a:p>
        </p:txBody>
      </p:sp>
      <p:sp>
        <p:nvSpPr>
          <p:cNvPr id="3" name="Shape 1"/>
          <p:cNvSpPr/>
          <p:nvPr/>
        </p:nvSpPr>
        <p:spPr>
          <a:xfrm>
            <a:off x="7303770" y="1592223"/>
            <a:ext cx="22860" cy="6154103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986707" y="1778437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249358" y="1724025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174206" y="1652588"/>
            <a:ext cx="3438287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Continuous Exposure Management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14839" y="2032397"/>
            <a:ext cx="599765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 risk and manage organizational exposure proactively.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292340" y="2832497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249358" y="2778085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017907" y="2706648"/>
            <a:ext cx="254222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Layered Defense-in-Depth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017907" y="3086457"/>
            <a:ext cx="5997654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multi-stage security controls across endpoints, network, and application layers.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986707" y="3741063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249358" y="3686651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067294" y="3615214"/>
            <a:ext cx="254519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Rapid Patching &amp; Updates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614839" y="3995023"/>
            <a:ext cx="599765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Timely updates of software and firmware to close known vulnerability gaps.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7292340" y="4649629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249358" y="4595217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017907" y="4523780"/>
            <a:ext cx="229885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Zero-Trust Frameworks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8017907" y="4903589"/>
            <a:ext cx="5997654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Adopt "never trust, always verify" principles with continuous authentication for all users and devices.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986707" y="5558195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249358" y="5503783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822859" y="5432346"/>
            <a:ext cx="278963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Resilient Backup &amp; Recovery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614839" y="5812155"/>
            <a:ext cx="599765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critical data is backed up, isolated, and tested for rapid restoration.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292340" y="6466761"/>
            <a:ext cx="351353" cy="22860"/>
          </a:xfrm>
          <a:prstGeom prst="roundRect">
            <a:avLst>
              <a:gd name="adj" fmla="val 32278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249358" y="6412349"/>
            <a:ext cx="131683" cy="131683"/>
          </a:xfrm>
          <a:prstGeom prst="roundRect">
            <a:avLst>
              <a:gd name="adj" fmla="val 347197"/>
            </a:avLst>
          </a:prstGeom>
          <a:solidFill>
            <a:srgbClr val="5A6E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017907" y="6340912"/>
            <a:ext cx="252936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Vendor Risk Management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8017907" y="6720721"/>
            <a:ext cx="5997654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Rigorously audit and manage the risks introduced by external third-party vendors and supply chain partners.</a:t>
            </a:r>
            <a:endParaRPr lang="en-US" sz="13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54D409-A179-E00A-75A0-28A332811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841" y="7705652"/>
            <a:ext cx="2124371" cy="52394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899" y="564833"/>
            <a:ext cx="7906941" cy="51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Case Studies: Impact and Lessons Learned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9" y="1621988"/>
            <a:ext cx="4282916" cy="246495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742" y="1621988"/>
            <a:ext cx="4282916" cy="246495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964" y="1621988"/>
            <a:ext cx="4282916" cy="24649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8899" y="4656177"/>
            <a:ext cx="3455551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MOVEit Transfer (2024–2025)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18899" y="5182553"/>
            <a:ext cx="4064437" cy="197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major file transfer software vulnerability exploited by state-sponsored actors, leading to massive data exfiltration from hundreds of organizations globally. </a:t>
            </a: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Lesson: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Focus on software supply chain security and external-facing service posture.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5291971" y="4656177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SolarWinds (2020)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291971" y="5182553"/>
            <a:ext cx="4063008" cy="23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sophisticated supply chain attack injecting malicious code into trusted software updates. This resulted in breaches across multiple U.S. government agencies and corporations. </a:t>
            </a: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Lesson: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necessity of code review, runtime monitoring, and vendor trust verification.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9863614" y="4656177"/>
            <a:ext cx="256758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Mirai Botnet (2016)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863614" y="5182553"/>
            <a:ext cx="4063008" cy="23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Demonstrated the immense power of compromised Internet of Things (IoT) devices, utilizing default passwords to launch one of the largest DDoS attacks recorded. </a:t>
            </a: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Lesson: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critical need for IoT device hardening and removing all default credentials.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C846D1-8BEE-BE42-CB86-8D390204D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0067" y="7688225"/>
            <a:ext cx="2124371" cy="5239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742593"/>
            <a:ext cx="10038517" cy="54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Outlook (2025–2030): Shifting the Battlefield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47" y="1714619"/>
            <a:ext cx="1080016" cy="12961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2042" y="1930598"/>
            <a:ext cx="533602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Expansion of AI-Driven Defense and Offense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2052042" y="2397681"/>
            <a:ext cx="1182231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Adversaries will use AI for faster exploit generation, countered by AI-powered security operations.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47" y="3010733"/>
            <a:ext cx="1080016" cy="12961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2042" y="3226713"/>
            <a:ext cx="4023241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Quantum-Resistant Cryptography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2052042" y="3693795"/>
            <a:ext cx="1182231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Universal adoption of PQC standards will be necessary to secure data against future quantum decryption capabilities.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47" y="4306848"/>
            <a:ext cx="1080016" cy="15900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2042" y="4522827"/>
            <a:ext cx="357580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Integrated Global Regulations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2052042" y="4989909"/>
            <a:ext cx="11822311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Greater alignment and stricter enforcement of national and global cybersecurity standards (e.g., increased focus on cyber resilience).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47" y="5896928"/>
            <a:ext cx="1080016" cy="15900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52042" y="6112907"/>
            <a:ext cx="377856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Identity &amp; Data-Centric Security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2052042" y="6579989"/>
            <a:ext cx="11822311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models will fully shift away from network perimeters to focus on protecting individual identities and sensitive data wherever it resides.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12A7E8-543E-6A61-FA7F-27E255F09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3182" y="7669557"/>
            <a:ext cx="2124371" cy="52394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4|1|1.8|1|1|1.9|1.1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3|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1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1|1.1|1.2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1297</Words>
  <Application>Microsoft Office PowerPoint</Application>
  <PresentationFormat>Custom</PresentationFormat>
  <Paragraphs>147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Roboto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MARWAN</dc:creator>
  <cp:lastModifiedBy>marwan nagah</cp:lastModifiedBy>
  <cp:revision>11</cp:revision>
  <dcterms:created xsi:type="dcterms:W3CDTF">2025-10-17T12:10:16Z</dcterms:created>
  <dcterms:modified xsi:type="dcterms:W3CDTF">2025-11-28T23:53:49Z</dcterms:modified>
</cp:coreProperties>
</file>